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handoutMasterIdLst>
    <p:handoutMasterId r:id="rId23"/>
  </p:handoutMasterIdLst>
  <p:sldIdLst>
    <p:sldId id="256" r:id="rId4"/>
    <p:sldId id="258" r:id="rId5"/>
    <p:sldId id="257" r:id="rId6"/>
    <p:sldId id="269" r:id="rId7"/>
    <p:sldId id="259" r:id="rId8"/>
    <p:sldId id="260" r:id="rId9"/>
    <p:sldId id="261" r:id="rId10"/>
    <p:sldId id="262" r:id="rId11"/>
    <p:sldId id="263" r:id="rId12"/>
    <p:sldId id="264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5" r:id="rId21"/>
    <p:sldId id="268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100"/>
    <a:srgbClr val="663300"/>
    <a:srgbClr val="1A0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51" autoAdjust="0"/>
    <p:restoredTop sz="94624" autoAdjust="0"/>
  </p:normalViewPr>
  <p:slideViewPr>
    <p:cSldViewPr snapToGrid="0">
      <p:cViewPr varScale="1">
        <p:scale>
          <a:sx n="83" d="100"/>
          <a:sy n="83" d="100"/>
        </p:scale>
        <p:origin x="24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7CB7779-1CE6-407E-9DA9-B7B8F0AC43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B297EF9-CF6D-4448-81CA-02A9DBFC03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AC3F7-A0FB-4166-8A21-66BF24F63006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0298EA3-987F-475F-AC12-00B9B16300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55CCFC-C7CB-4C45-83E7-3B31BE34F5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3CCB1-0797-4D1B-B8F4-FF8842D3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876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33D13B7-558A-42DE-8712-40A67FED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9F4172-FC3B-4166-B0A1-20350DCEA1D0}" type="datetimeFigureOut">
              <a:rPr lang="fr-FR" smtClean="0"/>
              <a:pPr/>
              <a:t>29/05/2018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F84FB7-3419-408A-BBCF-AFA11402D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D463C97-B0F3-4E83-8D7C-271DE872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B2B1D3-542F-4C7B-B8CD-1A8A70AC31D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493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360212-0EFB-47DF-B523-9C4E921DA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1A8555-6E4C-49E6-B1E5-82E2DD8FD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941607"/>
            <a:ext cx="5096774" cy="323535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8BCCF4-CEBB-4C95-9544-2421DA165E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9F4172-FC3B-4166-B0A1-20350DCEA1D0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3088D3-1063-4039-B198-90A91B31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37CD21-19EF-464F-BEC2-E32F91F3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07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A64E4B2-4C61-4777-8ED5-FDE10AC562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73569B-21EF-4EBE-B9F2-59E3B632B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FD7161-3DCA-4AC1-B919-B31BD0D003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9F4172-FC3B-4166-B0A1-20350DCEA1D0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337A7D-1746-45DD-90EC-842271CD4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41067C-43CA-4D42-B712-FFE6C6D80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1153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3D1F19-699F-4ADF-83EF-77CBF84F3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F1C32E-2508-4C3D-A6A5-B14474894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ED6DE9-4164-4D44-A8F9-A8DAF0784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2E2EE1-31AE-4D21-B5BE-B9318CE7D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F9D49E-AE09-4474-A192-B8B4A3D9A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593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16834A-CD84-4292-BB99-5B8A37882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B3450F-03B8-4DC7-81EF-9727610A8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5E9AA4-B0FE-464E-B250-CAE705B2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7D5334-CD0B-4883-9081-1EE6BAEB6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900E9D-9539-4853-9E94-6FAA8B29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698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BF4E01-7E80-4ACE-B222-1862EFC15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57121B-2F65-47C0-8E09-C4D2EACFE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7D2B17-8BA6-494C-90FD-CF4CB130A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C93FA7-52F1-487C-BCDC-31801737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53A129-629E-49DF-B3E4-D11F5C4B4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220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892CA8-EC0C-437E-AFCC-A696157C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5FB22A-F49F-4C50-A2FF-C6CB18C8B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4AB13F-E8C1-466C-81CF-01B4922A0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288552-A7E9-46EA-8B49-33B13F466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E7B88E-824F-4BF3-AD95-8DE83DC2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C63143-8EB7-43AE-9441-A06003DB9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547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BE26A-DDE7-4F7A-BC6C-8A332FD2E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ABF1E3-DDCB-4A0F-B765-0E46CEB0A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4974DC-FF8E-438C-8D09-D621FE522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AEC3B4-8E8A-4BBD-A407-8D5C3F3EA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28C3B8-2C3C-4592-A8F7-092A327095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E7B8D9-53C1-4A07-B3BC-005AABD63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598422D-F19B-4F2C-A428-3D0ABB5FF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6BA7B61-0D8C-4353-9364-E3094506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522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74C5A2-A309-4E8F-BF98-29B67DA16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122868-DD4D-49CE-9B6B-E80C74D31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15277E4-D6A0-441B-A0F8-7F1A48DBC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26CF68-D5F9-4680-9881-4C9808FB7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244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53F4FA-3140-4346-9E88-84D3D6F8E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475DC6-EB53-4C72-8158-DA6F78C3E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21E9A7-DEED-4272-B303-629A0CFD0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263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CE3517-3248-4B3C-BA85-2612A03C7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1C9D49-BF84-4DC7-92AC-1C8A6672E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1642FC-69D2-4A5D-981A-4F67005B7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BF6492-CA3E-47D8-8EEF-8240157F8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E4EADB-38C0-43F5-84AC-AD27A6C2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D098A0-D0A8-4C94-8C86-DFDD8273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70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95D207-FB01-4582-89E8-F148D5C8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8430BA8-C48D-4243-B5D7-415E5BD17E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9F4172-FC3B-4166-B0A1-20350DCEA1D0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A9A223F-D74B-43F4-A369-CB87344A0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354DD-A833-40D8-AC68-62BE84087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4457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999BE-E7CB-4767-86BE-0695E2386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B0125C-B1A7-4B5A-98ED-AB2BE19081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A7C0D2-187C-43FB-817A-3BA3E8EC9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63E05D-5051-4457-9CEC-B24361670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F6129F-CAB0-43CB-ADF8-FC0DFB0C1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148017-F14E-4DA3-A9EE-A5A6468B7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9375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CA26F0-651D-42A6-B7A9-8C0D4FD27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D4D1FE-3C11-4991-8E69-6CAA48350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30D589-23D4-431C-9C81-4B64D7487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B59DE8-2BC1-440F-A37B-97CE6C799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EFFFB0-66A8-4533-BAFA-8A52E12C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304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9827A25-3E20-4CFA-B0A7-99FD558A8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48879A-F6B8-4E87-BFC1-E3AC3351B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BEE881-CC38-4C4D-AAD1-249EB64D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FA2FCD-89ED-4F29-A596-05357C8FA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5C259F-B923-4C20-A66F-DE236F914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00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BA666-4068-4CF0-B6F6-C8D10A07B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4D1589-6AC9-4CAC-AE87-024A2A96D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32641A-0079-4DF7-B302-12AD8C64D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FDF7BB-0E4B-473F-94BE-8D46A94C8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B6AC28-C6CA-4F95-AAF9-D805B489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8782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D193F8-650D-45BC-8365-B880F1EB7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B59FAA-86F6-477F-938F-8CA92E2F2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628B3C-B39A-4CE0-AF74-5F790689D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BD27F2-8CFA-4217-9809-542575D1B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33EED0-ACAA-430A-97E2-D5C29D6D9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4004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0E864B-9AF4-4357-9A02-9277C7DC0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CEB8AA-ABDE-4A81-BE06-3F6295375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BA9BB3-174F-4F3D-AAA1-51E0D1551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CD50C6-295C-479D-956D-1E795642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AE62D5-AB3C-4819-8952-C3C6816D8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681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BC0593-923A-4D2F-B424-D3810215B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8CB069-B32D-4172-8F78-A83E9560C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B68983-8CC1-46A8-9E4F-3BC780BA3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1FB59E-3CE0-4C0F-A89E-733EFCEF0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A5D139-258B-4595-A742-7D7AE33C3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250ECE-647A-44BC-93EC-4B9C31414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7867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EC76C5-3360-4416-96A4-B63EBFFB4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7E0A4B-1E53-4326-91D7-9ECCD5294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2FC171-2BE8-4119-A529-9D10219CC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1D43965-05CC-4225-84D4-EAB40762E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52D473E-8483-4858-BA7F-649928CE9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40D24B-6A71-446D-8979-2810039FF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24E3083-5167-44C1-A875-BEF9F4AA8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6314CCC-1EA8-45F4-908A-2F1520CD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6194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78F2C9-6075-415C-90F3-B07FAB0C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B1357C-291F-4E63-B416-579F9316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B2A27D2-AD6D-4260-B5A2-E0B166DA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C6C6D5-43C5-4A98-A702-6A54FEBD7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169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61496EC-F6B2-4415-A8DB-08FF329B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0F29905-C076-4A25-9830-0F87B9CE5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A04DAA-6219-4157-8B3F-AFAED939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00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65364C-D908-4980-88AE-38563FB58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EC837E-EFA8-4678-BD09-00F8CA0D5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D69A21-0357-49C1-BE05-F7B0B640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55DB5E-6BE9-484D-98C9-37791D65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1655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DDA58C-B818-4C57-AF9A-3FF88BC9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AB32F5-6943-4883-AEE9-0A802DBD1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1F738C-D648-4BBD-BA34-65E75547F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225C88-C072-41E4-8D20-45582AB1D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41EF17-4C68-494F-8AD0-393351E53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B4C48E-803C-4A82-B2E0-FE636189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8472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E8DCA8-AB92-4CC6-9034-7BA823589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B351A0B-AE90-415C-99CD-F42E642136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47F65D-1FAD-49F5-94A3-9FE0E9135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C4F864-776E-41CA-9F31-4D32665D2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30E77B-003A-4955-98DB-A7F705F07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54A72C-6016-4994-A08C-81557371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449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E625D-D87B-4A9C-9F64-5722195A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2B9EBF-98C4-4717-AD63-406DD1F76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AC0286-AE61-48E4-B672-06C554E3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CB9E39-B684-45B6-ABC1-F9DDF1A7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C6B13C-F9B1-4F8D-8AA0-2EA689D2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809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D970831-D537-439E-A819-156B1F9AB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50EF7A-F40D-455B-B115-F6EEC4421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78EF25-3270-4489-9BF1-1389408C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656813-6529-4093-9A16-25D0964D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001838-A40F-4C9B-86C0-D58192D7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0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D61C7-52BF-43A0-8AF7-A815CA0FB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FB6402-F320-4526-AA4A-EFF2509BEF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941607"/>
            <a:ext cx="5096774" cy="3235355"/>
          </a:xfrm>
          <a:prstGeom prst="rect">
            <a:avLst/>
          </a:prstGeom>
        </p:spPr>
        <p:txBody>
          <a:bodyPr/>
          <a:lstStyle>
            <a:lvl2pPr>
              <a:defRPr/>
            </a:lvl2pPr>
          </a:lstStyle>
          <a:p>
            <a:pPr lvl="1"/>
            <a:r>
              <a:rPr lang="fr-FR" dirty="0"/>
              <a:t>Type de Bien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68E8AA-0C1C-4F58-BCD3-1794A5E4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5EF733-5AAF-4772-8E9D-8F88C1DED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3B0C6B-7CE5-4081-AC86-C0B12689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69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58DE65-F5F4-493F-8F6A-AD3A27E58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1B5CDB-6539-4D65-8795-0579864B6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C7B2C2-49B9-473E-85ED-7218BA0DA9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9F4172-FC3B-4166-B0A1-20350DCEA1D0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1585E5-D5E7-4D04-BC4E-58445108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E4B399-E163-4155-8C61-EFA54365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37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66B5C9-8A7F-44B7-B454-977E27C88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45B315-EECD-465F-BD81-E91C214148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57C34-D9C2-478C-9099-CBBBD4C64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3E9D3F-B15D-496E-81F7-02A50A09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9F4172-FC3B-4166-B0A1-20350DCEA1D0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B53545-53F7-401F-90F3-01A8DB2B8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61526F-51DD-4DC5-8D81-EDDF6A514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81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C91377-A722-4A46-B373-9E1006400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D08831-D087-4D94-833C-F7C54ABFD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CF34AF-07E2-43AE-9D6F-754DDC5E2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0BD046D-78B5-4751-A5C7-41562DA1E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B224D1-83DE-48C9-9276-96754DC01B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12DC84-B1EB-4499-809F-4FAD17F3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9F4172-FC3B-4166-B0A1-20350DCEA1D0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D590A3-366F-4F3C-96A7-3E057649E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3FB42F-7799-41B7-94E4-9893C4D4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23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90648-C204-4FE5-8961-3146DAF91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5D710A-2189-4913-A6B0-93502DE15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E9C679-9B18-4D45-94EA-80BA397C6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31AB06-18D3-447E-AF61-8E49339A0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9F4172-FC3B-4166-B0A1-20350DCEA1D0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FAAA0B-B7D7-44AD-9606-A28536125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A5DCD3-B713-457A-BDB2-0E15BD1C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1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662190-1996-42E3-B66E-1579FA818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9BC0B9-A3FC-4CD6-9606-2BB554E14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B7D845-EEE8-4E2D-A570-6BEF9A3E5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4ECC1C-91E8-4FED-95B2-EA3F8BFC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9F4172-FC3B-4166-B0A1-20350DCEA1D0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24D669-9070-45B2-A45F-1F3DDE0C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58019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25BA49-68CC-46BF-BF5C-D6C13B8A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B2B1D3-542F-4C7B-B8CD-1A8A70AC31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24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8B14E20-B159-4313-96B3-1460A4EE8E89}"/>
              </a:ext>
            </a:extLst>
          </p:cNvPr>
          <p:cNvSpPr txBox="1"/>
          <p:nvPr userDrawn="1"/>
        </p:nvSpPr>
        <p:spPr>
          <a:xfrm>
            <a:off x="0" y="1384995"/>
            <a:ext cx="1889183" cy="55533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indent="0">
              <a:lnSpc>
                <a:spcPct val="100000"/>
              </a:lnSpc>
              <a:buFont typeface="Wingdings" panose="05000000000000000000" pitchFamily="2" charset="2"/>
              <a:buNone/>
            </a:pPr>
            <a:endParaRPr lang="fr-FR" sz="1800" dirty="0">
              <a:solidFill>
                <a:schemeClr val="bg1"/>
              </a:solidFill>
              <a:latin typeface="+mj-lt"/>
            </a:endParaRPr>
          </a:p>
          <a:p>
            <a:pPr marL="0" indent="0" algn="ctr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Type de Bien</a:t>
            </a:r>
          </a:p>
          <a:p>
            <a:pPr marL="0" indent="0" algn="ctr">
              <a:lnSpc>
                <a:spcPct val="100000"/>
              </a:lnSpc>
              <a:buFont typeface="Wingdings" panose="05000000000000000000" pitchFamily="2" charset="2"/>
              <a:buNone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Motivations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Projet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Calendrier &amp; Planification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Prestataires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Matériaux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Environnement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Complexité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Financier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Pièces justificatives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C96FC-D76F-4C3B-B803-B1FA1FB39ECE}"/>
              </a:ext>
            </a:extLst>
          </p:cNvPr>
          <p:cNvSpPr/>
          <p:nvPr userDrawn="1"/>
        </p:nvSpPr>
        <p:spPr>
          <a:xfrm>
            <a:off x="2260119" y="5835310"/>
            <a:ext cx="1863306" cy="3968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7474E93-AACD-453B-A59E-834DA7DA6323}"/>
              </a:ext>
            </a:extLst>
          </p:cNvPr>
          <p:cNvSpPr txBox="1"/>
          <p:nvPr userDrawn="1"/>
        </p:nvSpPr>
        <p:spPr>
          <a:xfrm>
            <a:off x="1889184" y="0"/>
            <a:ext cx="10302815" cy="138499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fr-F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TROPHEES DE LA RENOVATION 2018</a:t>
            </a:r>
          </a:p>
          <a:p>
            <a:pPr algn="ctr"/>
            <a:endParaRPr lang="fr-FR" sz="28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7B4A036-6EBB-4769-8893-DAB2B61C1376}"/>
              </a:ext>
            </a:extLst>
          </p:cNvPr>
          <p:cNvSpPr/>
          <p:nvPr userDrawn="1"/>
        </p:nvSpPr>
        <p:spPr>
          <a:xfrm>
            <a:off x="6201401" y="1809932"/>
            <a:ext cx="1889185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C5F9B3C-077A-418B-9D07-640D8A7515A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226" y="-2"/>
            <a:ext cx="1489548" cy="1441595"/>
          </a:xfrm>
          <a:prstGeom prst="rect">
            <a:avLst/>
          </a:prstGeom>
        </p:spPr>
      </p:pic>
      <p:pic>
        <p:nvPicPr>
          <p:cNvPr id="11" name="Image 10" descr="Une image contenant plante, fleur&#10;&#10;Description générée avec un niveau de confiance élevé">
            <a:extLst>
              <a:ext uri="{FF2B5EF4-FFF2-40B4-BE49-F238E27FC236}">
                <a16:creationId xmlns:a16="http://schemas.microsoft.com/office/drawing/2014/main" id="{1D442737-D3A6-4766-A100-C80C8BE2E0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email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"/>
          <a:stretch/>
        </p:blipFill>
        <p:spPr>
          <a:xfrm>
            <a:off x="10257184" y="5918356"/>
            <a:ext cx="815008" cy="1012743"/>
          </a:xfrm>
          <a:prstGeom prst="rect">
            <a:avLst/>
          </a:prstGeom>
        </p:spPr>
      </p:pic>
      <p:pic>
        <p:nvPicPr>
          <p:cNvPr id="12" name="Image 11" descr="Une image contenant plante, fleur&#10;&#10;Description générée avec un niveau de confiance élevé">
            <a:extLst>
              <a:ext uri="{FF2B5EF4-FFF2-40B4-BE49-F238E27FC236}">
                <a16:creationId xmlns:a16="http://schemas.microsoft.com/office/drawing/2014/main" id="{DECDE077-FE82-498E-9EE3-449F7AD949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email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"/>
          <a:stretch/>
        </p:blipFill>
        <p:spPr>
          <a:xfrm>
            <a:off x="11135979" y="5835310"/>
            <a:ext cx="1056021" cy="95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94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517B01-612C-4F95-8341-B42761C17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15D066-7EC0-4DD8-93BF-0596E9D05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111C3A-494A-4180-8E2E-268EEAB60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517D7-5766-4E56-99D2-771DAAE4D61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8F49DC-0497-4FD1-9CA5-0F2EB5AE1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3D3788-5D11-45CD-8739-5E83D88BC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C39FB-7D2F-49A0-8A5E-C78B6068F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03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7F9EDF-3A80-4B76-BDDD-9FAE358C7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825E6E-CD4C-4D86-A8A6-4AD9B6CDD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3B8E80-FB2C-45F8-ACA5-334586174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2FA7F-464D-4526-A0BD-41AFBB32EB02}" type="datetimeFigureOut">
              <a:rPr lang="fr-FR" smtClean="0"/>
              <a:t>29/05/2018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95CBD4-69CE-4FD2-92AB-8FCA4D807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901F4C-BB03-416D-B875-17A1D21B2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3D0FC-1142-445E-8B08-7955414C6A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03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C986D-6F33-4B63-8DFF-43A17B5B4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EBADE4-ACD3-4F5E-9426-74438E9706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880B0D4-FD50-4275-AE02-53C5F85177B0}"/>
              </a:ext>
            </a:extLst>
          </p:cNvPr>
          <p:cNvSpPr txBox="1"/>
          <p:nvPr/>
        </p:nvSpPr>
        <p:spPr>
          <a:xfrm>
            <a:off x="-367549" y="1311"/>
            <a:ext cx="12763500" cy="70591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6CEA9EE-6DB7-48C4-9865-B6AC680A08A4}"/>
              </a:ext>
            </a:extLst>
          </p:cNvPr>
          <p:cNvSpPr txBox="1"/>
          <p:nvPr/>
        </p:nvSpPr>
        <p:spPr>
          <a:xfrm>
            <a:off x="1651207" y="1307518"/>
            <a:ext cx="87259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422100"/>
                </a:solidFill>
                <a:latin typeface="+mj-lt"/>
              </a:rPr>
              <a:t>LES TROPHEES DE LA RENOVATION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6DF757F-8128-49F8-B808-6AF4B0E3F90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8683" y="1984908"/>
            <a:ext cx="4416479" cy="427429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AE2E91FB-0763-4AD2-AE7E-B2BA6E7C0AC1}"/>
              </a:ext>
            </a:extLst>
          </p:cNvPr>
          <p:cNvSpPr txBox="1"/>
          <p:nvPr/>
        </p:nvSpPr>
        <p:spPr>
          <a:xfrm>
            <a:off x="1157595" y="6351282"/>
            <a:ext cx="9678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422100"/>
                </a:solidFill>
                <a:latin typeface="+mj-lt"/>
              </a:rPr>
              <a:t>DOSSIER DE CANDIDATURE 2018</a:t>
            </a:r>
          </a:p>
        </p:txBody>
      </p:sp>
      <p:pic>
        <p:nvPicPr>
          <p:cNvPr id="12" name="Image 11" descr="Une image contenant plante, fleur&#10;&#10;Description générée avec un niveau de confiance élevé">
            <a:extLst>
              <a:ext uri="{FF2B5EF4-FFF2-40B4-BE49-F238E27FC236}">
                <a16:creationId xmlns:a16="http://schemas.microsoft.com/office/drawing/2014/main" id="{719160D2-8181-477A-8A33-01F2D1B07C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14201" y="-151245"/>
            <a:ext cx="1027198" cy="1307539"/>
          </a:xfrm>
          <a:prstGeom prst="rect">
            <a:avLst/>
          </a:prstGeom>
        </p:spPr>
      </p:pic>
      <p:pic>
        <p:nvPicPr>
          <p:cNvPr id="13" name="Image 12" descr="Une image contenant plante, fleur&#10;&#10;Description générée avec un niveau de confiance élevé">
            <a:extLst>
              <a:ext uri="{FF2B5EF4-FFF2-40B4-BE49-F238E27FC236}">
                <a16:creationId xmlns:a16="http://schemas.microsoft.com/office/drawing/2014/main" id="{F6FDBBC9-7AE7-4E37-93C0-E17A30FE0FE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08605" y="-151245"/>
            <a:ext cx="1326539" cy="130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29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87133-C203-4E2F-99B1-C16A813BFC83}"/>
              </a:ext>
            </a:extLst>
          </p:cNvPr>
          <p:cNvSpPr/>
          <p:nvPr/>
        </p:nvSpPr>
        <p:spPr>
          <a:xfrm>
            <a:off x="-8710" y="6087292"/>
            <a:ext cx="188105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Pièces Justificatives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64BDD63-96B3-434F-AE1B-259B5795F0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2636" y="1557933"/>
            <a:ext cx="333647" cy="44486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5513F46-AD9E-439F-B0A7-23F3A9423A88}"/>
              </a:ext>
            </a:extLst>
          </p:cNvPr>
          <p:cNvSpPr txBox="1"/>
          <p:nvPr/>
        </p:nvSpPr>
        <p:spPr>
          <a:xfrm>
            <a:off x="5009459" y="2351553"/>
            <a:ext cx="2981095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422100"/>
                </a:solidFill>
              </a:rPr>
              <a:t>Glissez ici votre photo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AC42F9F-A9DA-4654-92F5-E185EAC15DA7}"/>
              </a:ext>
            </a:extLst>
          </p:cNvPr>
          <p:cNvSpPr txBox="1"/>
          <p:nvPr/>
        </p:nvSpPr>
        <p:spPr>
          <a:xfrm>
            <a:off x="5176283" y="1639144"/>
            <a:ext cx="326135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Photo AVANT rénovation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E66A06-ED3E-4381-A0F2-44390F063A0E}"/>
              </a:ext>
            </a:extLst>
          </p:cNvPr>
          <p:cNvSpPr/>
          <p:nvPr/>
        </p:nvSpPr>
        <p:spPr>
          <a:xfrm>
            <a:off x="2161913" y="5526175"/>
            <a:ext cx="8976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422100"/>
                </a:solidFill>
              </a:rPr>
              <a:t>4 photos minimum</a:t>
            </a:r>
            <a:r>
              <a:rPr lang="fr-FR" sz="1400" dirty="0">
                <a:solidFill>
                  <a:srgbClr val="422100"/>
                </a:solidFill>
              </a:rPr>
              <a:t> - Pour toutes photos supplémentaires, dupliquer la diapositive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Toute inscription ne sera enregistrée que si elle est accompagnée des photos permettant l’évaluation de la rénovation.</a:t>
            </a:r>
          </a:p>
        </p:txBody>
      </p:sp>
    </p:spTree>
    <p:extLst>
      <p:ext uri="{BB962C8B-B14F-4D97-AF65-F5344CB8AC3E}">
        <p14:creationId xmlns:p14="http://schemas.microsoft.com/office/powerpoint/2010/main" val="1382868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87133-C203-4E2F-99B1-C16A813BFC83}"/>
              </a:ext>
            </a:extLst>
          </p:cNvPr>
          <p:cNvSpPr/>
          <p:nvPr/>
        </p:nvSpPr>
        <p:spPr>
          <a:xfrm>
            <a:off x="-8710" y="6087292"/>
            <a:ext cx="188105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Pièces Justificatives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64BDD63-96B3-434F-AE1B-259B5795F0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2636" y="1557933"/>
            <a:ext cx="333647" cy="44486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5513F46-AD9E-439F-B0A7-23F3A9423A88}"/>
              </a:ext>
            </a:extLst>
          </p:cNvPr>
          <p:cNvSpPr txBox="1"/>
          <p:nvPr/>
        </p:nvSpPr>
        <p:spPr>
          <a:xfrm>
            <a:off x="5009459" y="2351553"/>
            <a:ext cx="2981095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422100"/>
                </a:solidFill>
              </a:rPr>
              <a:t>Glissez ici votre photo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AC42F9F-A9DA-4654-92F5-E185EAC15DA7}"/>
              </a:ext>
            </a:extLst>
          </p:cNvPr>
          <p:cNvSpPr txBox="1"/>
          <p:nvPr/>
        </p:nvSpPr>
        <p:spPr>
          <a:xfrm>
            <a:off x="5176283" y="1639144"/>
            <a:ext cx="326135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Photo AVANT rénovation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E66A06-ED3E-4381-A0F2-44390F063A0E}"/>
              </a:ext>
            </a:extLst>
          </p:cNvPr>
          <p:cNvSpPr/>
          <p:nvPr/>
        </p:nvSpPr>
        <p:spPr>
          <a:xfrm>
            <a:off x="2161913" y="5526175"/>
            <a:ext cx="8976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422100"/>
                </a:solidFill>
              </a:rPr>
              <a:t>4 photos minimum - </a:t>
            </a:r>
            <a:r>
              <a:rPr lang="fr-FR" sz="1400" dirty="0">
                <a:solidFill>
                  <a:srgbClr val="422100"/>
                </a:solidFill>
              </a:rPr>
              <a:t>Pour toutes photos supplémentaires, dupliquer la diapositive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Toute inscription ne sera enregistrée que si elle est accompagnée des photos permettant l’évaluation de la rénovation.</a:t>
            </a:r>
          </a:p>
        </p:txBody>
      </p:sp>
    </p:spTree>
    <p:extLst>
      <p:ext uri="{BB962C8B-B14F-4D97-AF65-F5344CB8AC3E}">
        <p14:creationId xmlns:p14="http://schemas.microsoft.com/office/powerpoint/2010/main" val="3438780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87133-C203-4E2F-99B1-C16A813BFC83}"/>
              </a:ext>
            </a:extLst>
          </p:cNvPr>
          <p:cNvSpPr/>
          <p:nvPr/>
        </p:nvSpPr>
        <p:spPr>
          <a:xfrm>
            <a:off x="-8710" y="6087292"/>
            <a:ext cx="188105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Pièces Justificatives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64BDD63-96B3-434F-AE1B-259B5795F0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2636" y="1557933"/>
            <a:ext cx="333647" cy="44486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5513F46-AD9E-439F-B0A7-23F3A9423A88}"/>
              </a:ext>
            </a:extLst>
          </p:cNvPr>
          <p:cNvSpPr txBox="1"/>
          <p:nvPr/>
        </p:nvSpPr>
        <p:spPr>
          <a:xfrm>
            <a:off x="5009459" y="2351553"/>
            <a:ext cx="2981095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422100"/>
                </a:solidFill>
              </a:rPr>
              <a:t>Glissez ici votre photo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AC42F9F-A9DA-4654-92F5-E185EAC15DA7}"/>
              </a:ext>
            </a:extLst>
          </p:cNvPr>
          <p:cNvSpPr txBox="1"/>
          <p:nvPr/>
        </p:nvSpPr>
        <p:spPr>
          <a:xfrm>
            <a:off x="5176283" y="1639144"/>
            <a:ext cx="326135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Photo AVANT rénovation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E66A06-ED3E-4381-A0F2-44390F063A0E}"/>
              </a:ext>
            </a:extLst>
          </p:cNvPr>
          <p:cNvSpPr/>
          <p:nvPr/>
        </p:nvSpPr>
        <p:spPr>
          <a:xfrm>
            <a:off x="2161913" y="5526175"/>
            <a:ext cx="8976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422100"/>
                </a:solidFill>
              </a:rPr>
              <a:t>4 photos minimum - </a:t>
            </a:r>
            <a:r>
              <a:rPr lang="fr-FR" sz="1400" dirty="0">
                <a:solidFill>
                  <a:srgbClr val="422100"/>
                </a:solidFill>
              </a:rPr>
              <a:t>Pour toutes photos supplémentaires, dupliquer la diapositive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Toute inscription ne sera enregistrée que si elle est accompagnée des photos permettant l’évaluation de la rénovation.</a:t>
            </a:r>
          </a:p>
        </p:txBody>
      </p:sp>
    </p:spTree>
    <p:extLst>
      <p:ext uri="{BB962C8B-B14F-4D97-AF65-F5344CB8AC3E}">
        <p14:creationId xmlns:p14="http://schemas.microsoft.com/office/powerpoint/2010/main" val="1486125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87133-C203-4E2F-99B1-C16A813BFC83}"/>
              </a:ext>
            </a:extLst>
          </p:cNvPr>
          <p:cNvSpPr/>
          <p:nvPr/>
        </p:nvSpPr>
        <p:spPr>
          <a:xfrm>
            <a:off x="-8710" y="6087292"/>
            <a:ext cx="188105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Pièces Justificatives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64BDD63-96B3-434F-AE1B-259B5795F0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2636" y="1557933"/>
            <a:ext cx="333647" cy="44486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5513F46-AD9E-439F-B0A7-23F3A9423A88}"/>
              </a:ext>
            </a:extLst>
          </p:cNvPr>
          <p:cNvSpPr txBox="1"/>
          <p:nvPr/>
        </p:nvSpPr>
        <p:spPr>
          <a:xfrm>
            <a:off x="5009459" y="2351553"/>
            <a:ext cx="2981095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422100"/>
                </a:solidFill>
              </a:rPr>
              <a:t>Glissez ici votre photo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AC42F9F-A9DA-4654-92F5-E185EAC15DA7}"/>
              </a:ext>
            </a:extLst>
          </p:cNvPr>
          <p:cNvSpPr txBox="1"/>
          <p:nvPr/>
        </p:nvSpPr>
        <p:spPr>
          <a:xfrm>
            <a:off x="5176283" y="1639144"/>
            <a:ext cx="326135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Photo APRES rénovation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E66A06-ED3E-4381-A0F2-44390F063A0E}"/>
              </a:ext>
            </a:extLst>
          </p:cNvPr>
          <p:cNvSpPr/>
          <p:nvPr/>
        </p:nvSpPr>
        <p:spPr>
          <a:xfrm>
            <a:off x="2161913" y="5526175"/>
            <a:ext cx="8976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422100"/>
                </a:solidFill>
              </a:rPr>
              <a:t>10 photos minimum - </a:t>
            </a:r>
            <a:r>
              <a:rPr lang="fr-FR" sz="1400" dirty="0">
                <a:solidFill>
                  <a:srgbClr val="422100"/>
                </a:solidFill>
              </a:rPr>
              <a:t>Pour toutes photos supplémentaires, dupliquer la diapositive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Toute inscription ne sera enregistrée que si elle est accompagnée des photos permettant l’évaluation de la rénovation.</a:t>
            </a:r>
          </a:p>
        </p:txBody>
      </p:sp>
    </p:spTree>
    <p:extLst>
      <p:ext uri="{BB962C8B-B14F-4D97-AF65-F5344CB8AC3E}">
        <p14:creationId xmlns:p14="http://schemas.microsoft.com/office/powerpoint/2010/main" val="2872021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87133-C203-4E2F-99B1-C16A813BFC83}"/>
              </a:ext>
            </a:extLst>
          </p:cNvPr>
          <p:cNvSpPr/>
          <p:nvPr/>
        </p:nvSpPr>
        <p:spPr>
          <a:xfrm>
            <a:off x="-8710" y="6087292"/>
            <a:ext cx="188105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Pièces Justificatives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64BDD63-96B3-434F-AE1B-259B5795F0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2636" y="1557933"/>
            <a:ext cx="333647" cy="44486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5513F46-AD9E-439F-B0A7-23F3A9423A88}"/>
              </a:ext>
            </a:extLst>
          </p:cNvPr>
          <p:cNvSpPr txBox="1"/>
          <p:nvPr/>
        </p:nvSpPr>
        <p:spPr>
          <a:xfrm>
            <a:off x="5009459" y="2351553"/>
            <a:ext cx="2981095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422100"/>
                </a:solidFill>
              </a:rPr>
              <a:t>Glissez ici votre photo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AC42F9F-A9DA-4654-92F5-E185EAC15DA7}"/>
              </a:ext>
            </a:extLst>
          </p:cNvPr>
          <p:cNvSpPr txBox="1"/>
          <p:nvPr/>
        </p:nvSpPr>
        <p:spPr>
          <a:xfrm>
            <a:off x="5176283" y="1639144"/>
            <a:ext cx="326135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Photo APRES rénovation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E66A06-ED3E-4381-A0F2-44390F063A0E}"/>
              </a:ext>
            </a:extLst>
          </p:cNvPr>
          <p:cNvSpPr/>
          <p:nvPr/>
        </p:nvSpPr>
        <p:spPr>
          <a:xfrm>
            <a:off x="2161913" y="5526175"/>
            <a:ext cx="8976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422100"/>
                </a:solidFill>
              </a:rPr>
              <a:t>10 photos minimum - </a:t>
            </a:r>
            <a:r>
              <a:rPr lang="fr-FR" sz="1400" dirty="0">
                <a:solidFill>
                  <a:srgbClr val="422100"/>
                </a:solidFill>
              </a:rPr>
              <a:t>Pour toutes photos supplémentaires, dupliquer la diapositive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Toute inscription ne sera enregistrée que si elle est accompagnée des photos permettant l’évaluation de la rénovation.</a:t>
            </a:r>
          </a:p>
        </p:txBody>
      </p:sp>
    </p:spTree>
    <p:extLst>
      <p:ext uri="{BB962C8B-B14F-4D97-AF65-F5344CB8AC3E}">
        <p14:creationId xmlns:p14="http://schemas.microsoft.com/office/powerpoint/2010/main" val="302971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87133-C203-4E2F-99B1-C16A813BFC83}"/>
              </a:ext>
            </a:extLst>
          </p:cNvPr>
          <p:cNvSpPr/>
          <p:nvPr/>
        </p:nvSpPr>
        <p:spPr>
          <a:xfrm>
            <a:off x="-8710" y="6087292"/>
            <a:ext cx="188105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Pièces Justificatives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64BDD63-96B3-434F-AE1B-259B5795F0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2636" y="1557933"/>
            <a:ext cx="333647" cy="44486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5513F46-AD9E-439F-B0A7-23F3A9423A88}"/>
              </a:ext>
            </a:extLst>
          </p:cNvPr>
          <p:cNvSpPr txBox="1"/>
          <p:nvPr/>
        </p:nvSpPr>
        <p:spPr>
          <a:xfrm>
            <a:off x="5009459" y="2351553"/>
            <a:ext cx="2981095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422100"/>
                </a:solidFill>
              </a:rPr>
              <a:t>Glissez ici votre photo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AC42F9F-A9DA-4654-92F5-E185EAC15DA7}"/>
              </a:ext>
            </a:extLst>
          </p:cNvPr>
          <p:cNvSpPr txBox="1"/>
          <p:nvPr/>
        </p:nvSpPr>
        <p:spPr>
          <a:xfrm>
            <a:off x="5176283" y="1639144"/>
            <a:ext cx="326135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Photo APRES rénovation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E66A06-ED3E-4381-A0F2-44390F063A0E}"/>
              </a:ext>
            </a:extLst>
          </p:cNvPr>
          <p:cNvSpPr/>
          <p:nvPr/>
        </p:nvSpPr>
        <p:spPr>
          <a:xfrm>
            <a:off x="2161913" y="5526175"/>
            <a:ext cx="8976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422100"/>
                </a:solidFill>
              </a:rPr>
              <a:t>10 photos minimum - </a:t>
            </a:r>
            <a:r>
              <a:rPr lang="fr-FR" sz="1400" dirty="0">
                <a:solidFill>
                  <a:srgbClr val="422100"/>
                </a:solidFill>
              </a:rPr>
              <a:t>Pour toutes photos supplémentaires, dupliquer la diapositive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Toute inscription ne sera enregistrée que si elle est accompagnée des photos permettant l’évaluation de la rénovation.</a:t>
            </a:r>
          </a:p>
        </p:txBody>
      </p:sp>
    </p:spTree>
    <p:extLst>
      <p:ext uri="{BB962C8B-B14F-4D97-AF65-F5344CB8AC3E}">
        <p14:creationId xmlns:p14="http://schemas.microsoft.com/office/powerpoint/2010/main" val="2791780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87133-C203-4E2F-99B1-C16A813BFC83}"/>
              </a:ext>
            </a:extLst>
          </p:cNvPr>
          <p:cNvSpPr/>
          <p:nvPr/>
        </p:nvSpPr>
        <p:spPr>
          <a:xfrm>
            <a:off x="-8710" y="6087292"/>
            <a:ext cx="188105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Pièces Justificatives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64BDD63-96B3-434F-AE1B-259B5795F0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2636" y="1557933"/>
            <a:ext cx="333647" cy="44486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5513F46-AD9E-439F-B0A7-23F3A9423A88}"/>
              </a:ext>
            </a:extLst>
          </p:cNvPr>
          <p:cNvSpPr txBox="1"/>
          <p:nvPr/>
        </p:nvSpPr>
        <p:spPr>
          <a:xfrm>
            <a:off x="5009459" y="2351553"/>
            <a:ext cx="2981095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422100"/>
                </a:solidFill>
              </a:rPr>
              <a:t>Glissez ici votre photo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AC42F9F-A9DA-4654-92F5-E185EAC15DA7}"/>
              </a:ext>
            </a:extLst>
          </p:cNvPr>
          <p:cNvSpPr txBox="1"/>
          <p:nvPr/>
        </p:nvSpPr>
        <p:spPr>
          <a:xfrm>
            <a:off x="5176283" y="1639144"/>
            <a:ext cx="326135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Photo APRES rénovation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E66A06-ED3E-4381-A0F2-44390F063A0E}"/>
              </a:ext>
            </a:extLst>
          </p:cNvPr>
          <p:cNvSpPr/>
          <p:nvPr/>
        </p:nvSpPr>
        <p:spPr>
          <a:xfrm>
            <a:off x="2161913" y="5526175"/>
            <a:ext cx="8976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422100"/>
                </a:solidFill>
              </a:rPr>
              <a:t>10 photos minimum - </a:t>
            </a:r>
            <a:r>
              <a:rPr lang="fr-FR" sz="1400" dirty="0">
                <a:solidFill>
                  <a:srgbClr val="422100"/>
                </a:solidFill>
              </a:rPr>
              <a:t>Pour toutes photos supplémentaires, dupliquer la diapositive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Toute inscription ne sera enregistrée que si elle est accompagnée des photos permettant l’évaluation de la rénovation.</a:t>
            </a:r>
          </a:p>
        </p:txBody>
      </p:sp>
    </p:spTree>
    <p:extLst>
      <p:ext uri="{BB962C8B-B14F-4D97-AF65-F5344CB8AC3E}">
        <p14:creationId xmlns:p14="http://schemas.microsoft.com/office/powerpoint/2010/main" val="342810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87133-C203-4E2F-99B1-C16A813BFC83}"/>
              </a:ext>
            </a:extLst>
          </p:cNvPr>
          <p:cNvSpPr/>
          <p:nvPr/>
        </p:nvSpPr>
        <p:spPr>
          <a:xfrm>
            <a:off x="-8710" y="6087292"/>
            <a:ext cx="188105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Pièces Justificatives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64BDD63-96B3-434F-AE1B-259B5795F0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2636" y="1557933"/>
            <a:ext cx="333647" cy="44486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15513F46-AD9E-439F-B0A7-23F3A9423A88}"/>
              </a:ext>
            </a:extLst>
          </p:cNvPr>
          <p:cNvSpPr txBox="1"/>
          <p:nvPr/>
        </p:nvSpPr>
        <p:spPr>
          <a:xfrm>
            <a:off x="5009459" y="2351553"/>
            <a:ext cx="2981095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422100"/>
                </a:solidFill>
              </a:rPr>
              <a:t>Glissez ici votre photo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AC42F9F-A9DA-4654-92F5-E185EAC15DA7}"/>
              </a:ext>
            </a:extLst>
          </p:cNvPr>
          <p:cNvSpPr txBox="1"/>
          <p:nvPr/>
        </p:nvSpPr>
        <p:spPr>
          <a:xfrm>
            <a:off x="5176283" y="1639144"/>
            <a:ext cx="326135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Photo APRES rénovation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E66A06-ED3E-4381-A0F2-44390F063A0E}"/>
              </a:ext>
            </a:extLst>
          </p:cNvPr>
          <p:cNvSpPr/>
          <p:nvPr/>
        </p:nvSpPr>
        <p:spPr>
          <a:xfrm>
            <a:off x="2161913" y="5526175"/>
            <a:ext cx="8976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422100"/>
                </a:solidFill>
              </a:rPr>
              <a:t>10 photos minimum - </a:t>
            </a:r>
            <a:r>
              <a:rPr lang="fr-FR" sz="1400" dirty="0">
                <a:solidFill>
                  <a:srgbClr val="422100"/>
                </a:solidFill>
              </a:rPr>
              <a:t>Pour toutes photos supplémentaires, dupliquer la diapositive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Toute inscription ne sera enregistrée que si elle est accompagnée des photos permettant l’évaluation de la rénovation.</a:t>
            </a:r>
          </a:p>
        </p:txBody>
      </p:sp>
    </p:spTree>
    <p:extLst>
      <p:ext uri="{BB962C8B-B14F-4D97-AF65-F5344CB8AC3E}">
        <p14:creationId xmlns:p14="http://schemas.microsoft.com/office/powerpoint/2010/main" val="1476900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87133-C203-4E2F-99B1-C16A813BFC83}"/>
              </a:ext>
            </a:extLst>
          </p:cNvPr>
          <p:cNvSpPr/>
          <p:nvPr/>
        </p:nvSpPr>
        <p:spPr>
          <a:xfrm>
            <a:off x="-8710" y="6087292"/>
            <a:ext cx="188105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Pièces Justificatives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64BDD63-96B3-434F-AE1B-259B5795F07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2020339"/>
            <a:ext cx="333647" cy="4448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0E733A6-0853-461F-B1F8-EFBB33BA7B3E}"/>
              </a:ext>
            </a:extLst>
          </p:cNvPr>
          <p:cNvSpPr/>
          <p:nvPr/>
        </p:nvSpPr>
        <p:spPr>
          <a:xfrm>
            <a:off x="2290355" y="2031068"/>
            <a:ext cx="99016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u="sng" dirty="0">
                <a:solidFill>
                  <a:srgbClr val="1A0D00"/>
                </a:solidFill>
              </a:rPr>
              <a:t>FACULTATIF </a:t>
            </a:r>
            <a:r>
              <a:rPr lang="fr-FR" sz="2000" b="1" dirty="0">
                <a:solidFill>
                  <a:srgbClr val="1A0D00"/>
                </a:solidFill>
              </a:rPr>
              <a:t>:  </a:t>
            </a:r>
          </a:p>
          <a:p>
            <a:pPr algn="ctr"/>
            <a:endParaRPr lang="fr-FR" sz="2000" b="1" dirty="0">
              <a:solidFill>
                <a:srgbClr val="1A0D00"/>
              </a:solidFill>
            </a:endParaRPr>
          </a:p>
          <a:p>
            <a:r>
              <a:rPr lang="fr-FR" sz="1600" dirty="0">
                <a:solidFill>
                  <a:srgbClr val="1A0D00"/>
                </a:solidFill>
              </a:rPr>
              <a:t>Factures et devis : les matériaux utilisés, les prestataires sollicités, le coût global de la rénovation/réhabilitation</a:t>
            </a:r>
          </a:p>
        </p:txBody>
      </p:sp>
    </p:spTree>
    <p:extLst>
      <p:ext uri="{BB962C8B-B14F-4D97-AF65-F5344CB8AC3E}">
        <p14:creationId xmlns:p14="http://schemas.microsoft.com/office/powerpoint/2010/main" val="3504309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C986D-6F33-4B63-8DFF-43A17B5B4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EBADE4-ACD3-4F5E-9426-74438E9706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880B0D4-FD50-4275-AE02-53C5F85177B0}"/>
              </a:ext>
            </a:extLst>
          </p:cNvPr>
          <p:cNvSpPr txBox="1"/>
          <p:nvPr/>
        </p:nvSpPr>
        <p:spPr>
          <a:xfrm>
            <a:off x="-82296" y="0"/>
            <a:ext cx="12274296" cy="70317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 descr="Une image contenant plante, fleur&#10;&#10;Description générée avec un niveau de confiance élevé">
            <a:extLst>
              <a:ext uri="{FF2B5EF4-FFF2-40B4-BE49-F238E27FC236}">
                <a16:creationId xmlns:a16="http://schemas.microsoft.com/office/drawing/2014/main" id="{0C25C26D-D8AF-4D50-8CE7-82BE844675E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562" y="270113"/>
            <a:ext cx="9144714" cy="6858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34A161B-1181-42DD-8D59-CEE3F0647F5C}"/>
              </a:ext>
            </a:extLst>
          </p:cNvPr>
          <p:cNvSpPr txBox="1"/>
          <p:nvPr/>
        </p:nvSpPr>
        <p:spPr>
          <a:xfrm>
            <a:off x="7996492" y="6038119"/>
            <a:ext cx="2794268" cy="14624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9E48DB8-15D7-4B8E-9870-7334532EB9AC}"/>
              </a:ext>
            </a:extLst>
          </p:cNvPr>
          <p:cNvSpPr txBox="1"/>
          <p:nvPr/>
        </p:nvSpPr>
        <p:spPr>
          <a:xfrm>
            <a:off x="6956086" y="2644354"/>
            <a:ext cx="243754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C8C8C0-8A01-4D99-AA1C-E86D63B5F22E}"/>
              </a:ext>
            </a:extLst>
          </p:cNvPr>
          <p:cNvSpPr/>
          <p:nvPr/>
        </p:nvSpPr>
        <p:spPr>
          <a:xfrm>
            <a:off x="7847921" y="4429919"/>
            <a:ext cx="4274884" cy="3305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AE85EE-A4EE-46D6-87B5-61620B05FA46}"/>
              </a:ext>
            </a:extLst>
          </p:cNvPr>
          <p:cNvSpPr/>
          <p:nvPr/>
        </p:nvSpPr>
        <p:spPr>
          <a:xfrm>
            <a:off x="6796977" y="3841724"/>
            <a:ext cx="3764701" cy="488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AA56AED-5FA9-4813-B12F-802167E07018}"/>
              </a:ext>
            </a:extLst>
          </p:cNvPr>
          <p:cNvSpPr txBox="1"/>
          <p:nvPr/>
        </p:nvSpPr>
        <p:spPr>
          <a:xfrm>
            <a:off x="7591379" y="2498689"/>
            <a:ext cx="547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422100"/>
                </a:solidFill>
              </a:rPr>
              <a:t>Merci pour</a:t>
            </a:r>
            <a:br>
              <a:rPr lang="fr-FR" sz="3200" b="1" dirty="0">
                <a:solidFill>
                  <a:srgbClr val="422100"/>
                </a:solidFill>
              </a:rPr>
            </a:br>
            <a:r>
              <a:rPr lang="fr-FR" sz="3200" b="1" dirty="0">
                <a:solidFill>
                  <a:srgbClr val="422100"/>
                </a:solidFill>
              </a:rPr>
              <a:t>votre participation,</a:t>
            </a:r>
          </a:p>
          <a:p>
            <a:endParaRPr lang="fr-FR" sz="3200" b="1" dirty="0">
              <a:solidFill>
                <a:srgbClr val="422100"/>
              </a:solidFill>
              <a:latin typeface="+mj-lt"/>
            </a:endParaRPr>
          </a:p>
          <a:p>
            <a:r>
              <a:rPr lang="fr-FR" sz="3200" b="1" dirty="0">
                <a:solidFill>
                  <a:srgbClr val="422100"/>
                </a:solidFill>
                <a:latin typeface="+mj-lt"/>
              </a:rPr>
              <a:t>Rendez vous </a:t>
            </a:r>
          </a:p>
          <a:p>
            <a:r>
              <a:rPr lang="fr-FR" sz="3200" b="1" dirty="0">
                <a:solidFill>
                  <a:srgbClr val="422100"/>
                </a:solidFill>
                <a:latin typeface="+mj-lt"/>
              </a:rPr>
              <a:t>pour la remise des prix </a:t>
            </a:r>
          </a:p>
          <a:p>
            <a:r>
              <a:rPr lang="fr-FR" sz="3200" b="1" dirty="0">
                <a:solidFill>
                  <a:srgbClr val="422100"/>
                </a:solidFill>
                <a:latin typeface="+mj-lt"/>
              </a:rPr>
              <a:t>le Vendredi 27 Juillet 2018 </a:t>
            </a:r>
          </a:p>
          <a:p>
            <a:r>
              <a:rPr lang="fr-FR" sz="3200" b="1" dirty="0">
                <a:solidFill>
                  <a:srgbClr val="422100"/>
                </a:solidFill>
                <a:latin typeface="+mj-lt"/>
              </a:rPr>
              <a:t>à 18h à Méribel</a:t>
            </a:r>
          </a:p>
        </p:txBody>
      </p:sp>
    </p:spTree>
    <p:extLst>
      <p:ext uri="{BB962C8B-B14F-4D97-AF65-F5344CB8AC3E}">
        <p14:creationId xmlns:p14="http://schemas.microsoft.com/office/powerpoint/2010/main" val="395881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C38DFE4-F7D3-4689-BDC5-14974569F98E}"/>
              </a:ext>
            </a:extLst>
          </p:cNvPr>
          <p:cNvSpPr/>
          <p:nvPr/>
        </p:nvSpPr>
        <p:spPr>
          <a:xfrm>
            <a:off x="-1" y="1750424"/>
            <a:ext cx="1908313" cy="3657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Type de Bien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F9A6503-3EC9-4299-A86B-3B08B8BDA63B}"/>
              </a:ext>
            </a:extLst>
          </p:cNvPr>
          <p:cNvSpPr txBox="1"/>
          <p:nvPr/>
        </p:nvSpPr>
        <p:spPr>
          <a:xfrm>
            <a:off x="2734490" y="1358538"/>
            <a:ext cx="916185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srgbClr val="422100"/>
              </a:solidFill>
            </a:endParaRPr>
          </a:p>
          <a:p>
            <a:pPr algn="ctr"/>
            <a:endParaRPr lang="fr-FR" sz="2000" u="sng" dirty="0">
              <a:solidFill>
                <a:srgbClr val="422100"/>
              </a:solidFill>
            </a:endParaRPr>
          </a:p>
          <a:p>
            <a:r>
              <a:rPr lang="fr-FR" sz="2000" b="1" i="1" dirty="0">
                <a:solidFill>
                  <a:srgbClr val="422100"/>
                </a:solidFill>
              </a:rPr>
              <a:t>NOM</a:t>
            </a:r>
            <a:r>
              <a:rPr lang="fr-FR" sz="2000" i="1" dirty="0">
                <a:solidFill>
                  <a:srgbClr val="422100"/>
                </a:solidFill>
              </a:rPr>
              <a:t> ………………………………………………………………………………………</a:t>
            </a:r>
          </a:p>
          <a:p>
            <a:endParaRPr lang="fr-FR" sz="2000" i="1" dirty="0">
              <a:solidFill>
                <a:srgbClr val="422100"/>
              </a:solidFill>
            </a:endParaRPr>
          </a:p>
          <a:p>
            <a:endParaRPr lang="fr-FR" sz="2000" i="1" dirty="0">
              <a:solidFill>
                <a:srgbClr val="422100"/>
              </a:solidFill>
            </a:endParaRPr>
          </a:p>
          <a:p>
            <a:r>
              <a:rPr lang="fr-FR" sz="2000" b="1" i="1" dirty="0">
                <a:solidFill>
                  <a:srgbClr val="422100"/>
                </a:solidFill>
              </a:rPr>
              <a:t>Nature </a:t>
            </a:r>
            <a:r>
              <a:rPr lang="fr-FR" sz="1400" i="1" dirty="0">
                <a:solidFill>
                  <a:srgbClr val="422100"/>
                </a:solidFill>
              </a:rPr>
              <a:t>(effacer les mentions inutiles)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Hotels/villages vacances/ résidences de tourisme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Chalets, maisons &amp; fermes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Appartements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Maisons d’hôtes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Commerces &amp; boutiques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Restaurants &amp; bars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Caisses de remontées mécanique &amp; espaces publics </a:t>
            </a:r>
          </a:p>
          <a:p>
            <a:endParaRPr lang="fr-FR" sz="2000" i="1" dirty="0">
              <a:solidFill>
                <a:srgbClr val="422100"/>
              </a:solidFill>
            </a:endParaRPr>
          </a:p>
          <a:p>
            <a:r>
              <a:rPr lang="fr-FR" sz="2000" b="1" i="1" dirty="0">
                <a:solidFill>
                  <a:srgbClr val="422100"/>
                </a:solidFill>
              </a:rPr>
              <a:t>Surface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Totale du bien:…………………………………………………………………………………..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De la rénovation:……………………………………………………………………………….</a:t>
            </a:r>
          </a:p>
          <a:p>
            <a:endParaRPr lang="fr-FR" dirty="0">
              <a:solidFill>
                <a:srgbClr val="422100"/>
              </a:solidFill>
            </a:endParaRPr>
          </a:p>
          <a:p>
            <a:endParaRPr lang="fr-FR" dirty="0">
              <a:solidFill>
                <a:srgbClr val="422100"/>
              </a:solidFill>
            </a:endParaRPr>
          </a:p>
          <a:p>
            <a:endParaRPr lang="fr-FR" dirty="0">
              <a:solidFill>
                <a:srgbClr val="422100"/>
              </a:solidFill>
            </a:endParaRPr>
          </a:p>
          <a:p>
            <a:endParaRPr lang="fr-FR" dirty="0">
              <a:solidFill>
                <a:srgbClr val="422100"/>
              </a:solidFill>
            </a:endParaRPr>
          </a:p>
          <a:p>
            <a:endParaRPr lang="fr-FR" dirty="0">
              <a:solidFill>
                <a:srgbClr val="422100"/>
              </a:solidFill>
            </a:endParaRPr>
          </a:p>
        </p:txBody>
      </p:sp>
      <p:pic>
        <p:nvPicPr>
          <p:cNvPr id="9" name="Image 8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43B6F5F9-22DA-41E8-B565-FF8A6C07F58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0842" y="1888819"/>
            <a:ext cx="333647" cy="444863"/>
          </a:xfrm>
          <a:prstGeom prst="rect">
            <a:avLst/>
          </a:prstGeom>
        </p:spPr>
      </p:pic>
      <p:pic>
        <p:nvPicPr>
          <p:cNvPr id="10" name="Image 9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CFF30A02-2103-41F3-9396-518E67EC28A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0841" y="2807426"/>
            <a:ext cx="333648" cy="444864"/>
          </a:xfrm>
          <a:prstGeom prst="rect">
            <a:avLst/>
          </a:prstGeom>
        </p:spPr>
      </p:pic>
      <p:pic>
        <p:nvPicPr>
          <p:cNvPr id="11" name="Image 10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AD84F9C8-28BB-4AA4-ACC1-B178B91ADED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4948" y="5587151"/>
            <a:ext cx="333647" cy="44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D4FAD7-ABD0-4F39-B9BC-EB0A0CECD79A}"/>
              </a:ext>
            </a:extLst>
          </p:cNvPr>
          <p:cNvSpPr/>
          <p:nvPr/>
        </p:nvSpPr>
        <p:spPr>
          <a:xfrm>
            <a:off x="0" y="2139044"/>
            <a:ext cx="1959429" cy="3657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Motivation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2B16D89-2AD3-41A7-82F0-35CFD85C9B39}"/>
              </a:ext>
            </a:extLst>
          </p:cNvPr>
          <p:cNvSpPr txBox="1"/>
          <p:nvPr/>
        </p:nvSpPr>
        <p:spPr>
          <a:xfrm>
            <a:off x="2142309" y="1628504"/>
            <a:ext cx="3953691" cy="4832092"/>
          </a:xfrm>
          <a:prstGeom prst="rect">
            <a:avLst/>
          </a:prstGeom>
          <a:noFill/>
          <a:ln>
            <a:solidFill>
              <a:srgbClr val="1A0D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>
                <a:solidFill>
                  <a:srgbClr val="422100"/>
                </a:solidFill>
              </a:rPr>
              <a:t>AVANT</a:t>
            </a:r>
          </a:p>
          <a:p>
            <a:pPr algn="ctr"/>
            <a:endParaRPr lang="fr-FR" u="sng" dirty="0">
              <a:solidFill>
                <a:srgbClr val="422100"/>
              </a:solidFill>
            </a:endParaRPr>
          </a:p>
          <a:p>
            <a:r>
              <a:rPr lang="fr-FR" i="1" dirty="0">
                <a:solidFill>
                  <a:srgbClr val="422100"/>
                </a:solidFill>
              </a:rPr>
              <a:t>Motif(s)/Cause(s) de la rénovation</a:t>
            </a:r>
            <a:r>
              <a:rPr lang="fr-FR" dirty="0">
                <a:solidFill>
                  <a:srgbClr val="422100"/>
                </a:solidFill>
              </a:rPr>
              <a:t>:………………………………………</a:t>
            </a:r>
          </a:p>
          <a:p>
            <a:endParaRPr lang="fr-FR" dirty="0">
              <a:solidFill>
                <a:srgbClr val="1A0D00"/>
              </a:solidFill>
            </a:endParaRPr>
          </a:p>
          <a:p>
            <a:endParaRPr lang="fr-FR" dirty="0">
              <a:solidFill>
                <a:srgbClr val="1A0D00"/>
              </a:solidFill>
            </a:endParaRPr>
          </a:p>
          <a:p>
            <a:endParaRPr lang="fr-FR" dirty="0"/>
          </a:p>
          <a:p>
            <a:endParaRPr lang="fr-FR" dirty="0">
              <a:solidFill>
                <a:srgbClr val="1A0D00"/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94E51AC-3FAF-4FBD-9989-5A75F31627D4}"/>
              </a:ext>
            </a:extLst>
          </p:cNvPr>
          <p:cNvSpPr txBox="1"/>
          <p:nvPr/>
        </p:nvSpPr>
        <p:spPr>
          <a:xfrm>
            <a:off x="6278880" y="1628504"/>
            <a:ext cx="5617028" cy="4832092"/>
          </a:xfrm>
          <a:prstGeom prst="rect">
            <a:avLst/>
          </a:prstGeom>
          <a:noFill/>
          <a:ln>
            <a:solidFill>
              <a:srgbClr val="1A0D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>
                <a:solidFill>
                  <a:srgbClr val="422100"/>
                </a:solidFill>
              </a:rPr>
              <a:t>APRES</a:t>
            </a:r>
          </a:p>
          <a:p>
            <a:pPr algn="ctr"/>
            <a:endParaRPr lang="fr-FR" u="sng" dirty="0">
              <a:solidFill>
                <a:srgbClr val="422100"/>
              </a:solidFill>
            </a:endParaRPr>
          </a:p>
          <a:p>
            <a:r>
              <a:rPr lang="fr-FR" i="1" dirty="0">
                <a:solidFill>
                  <a:srgbClr val="422100"/>
                </a:solidFill>
              </a:rPr>
              <a:t>Répercutions de la rénovation sur l’activité professionnelle:</a:t>
            </a:r>
          </a:p>
          <a:p>
            <a:r>
              <a:rPr lang="fr-FR" i="1" dirty="0">
                <a:solidFill>
                  <a:srgbClr val="422100"/>
                </a:solidFill>
              </a:rPr>
              <a:t>………………………………………………………………………………………….</a:t>
            </a:r>
          </a:p>
          <a:p>
            <a:endParaRPr lang="fr-FR" dirty="0">
              <a:solidFill>
                <a:srgbClr val="422100"/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6" name="Image 5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BCC439B8-0908-4D1A-BC66-31776B973B6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6203" y="1694181"/>
            <a:ext cx="333647" cy="444863"/>
          </a:xfrm>
          <a:prstGeom prst="rect">
            <a:avLst/>
          </a:prstGeom>
        </p:spPr>
      </p:pic>
      <p:pic>
        <p:nvPicPr>
          <p:cNvPr id="7" name="Image 6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E2417135-9B3D-4BFF-A298-2AD8A72C830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1048" y="1694182"/>
            <a:ext cx="333647" cy="44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4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038CE21-BFFB-4ACB-8145-7BD59F1E394F}"/>
              </a:ext>
            </a:extLst>
          </p:cNvPr>
          <p:cNvSpPr/>
          <p:nvPr/>
        </p:nvSpPr>
        <p:spPr>
          <a:xfrm>
            <a:off x="-1" y="3141617"/>
            <a:ext cx="1958009" cy="5747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Calendrier &amp; Planification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B68B75D-C8DA-47B3-BEB1-FBA05E08CA9C}"/>
              </a:ext>
            </a:extLst>
          </p:cNvPr>
          <p:cNvSpPr txBox="1"/>
          <p:nvPr/>
        </p:nvSpPr>
        <p:spPr>
          <a:xfrm>
            <a:off x="2246812" y="1695858"/>
            <a:ext cx="90042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       </a:t>
            </a:r>
            <a:r>
              <a:rPr lang="fr-FR" b="1" i="1" dirty="0">
                <a:solidFill>
                  <a:srgbClr val="422100"/>
                </a:solidFill>
              </a:rPr>
              <a:t>Date de début des travaux</a:t>
            </a:r>
            <a:r>
              <a:rPr lang="fr-FR" i="1" dirty="0">
                <a:solidFill>
                  <a:srgbClr val="422100"/>
                </a:solidFill>
              </a:rPr>
              <a:t> :…………………………………………………………………………………………….</a:t>
            </a:r>
          </a:p>
          <a:p>
            <a:endParaRPr lang="fr-FR" i="1" dirty="0">
              <a:solidFill>
                <a:srgbClr val="422100"/>
              </a:solidFill>
            </a:endParaRPr>
          </a:p>
          <a:p>
            <a:r>
              <a:rPr lang="fr-FR" i="1" dirty="0">
                <a:solidFill>
                  <a:srgbClr val="422100"/>
                </a:solidFill>
              </a:rPr>
              <a:t>         </a:t>
            </a:r>
            <a:r>
              <a:rPr lang="fr-FR" b="1" i="1" dirty="0">
                <a:solidFill>
                  <a:srgbClr val="422100"/>
                </a:solidFill>
              </a:rPr>
              <a:t>Durée des travaux </a:t>
            </a:r>
            <a:r>
              <a:rPr lang="fr-FR" i="1" dirty="0">
                <a:solidFill>
                  <a:srgbClr val="422100"/>
                </a:solidFill>
              </a:rPr>
              <a:t>:……………………………………………………………………………………………………….</a:t>
            </a:r>
          </a:p>
          <a:p>
            <a:endParaRPr lang="fr-FR" i="1" dirty="0">
              <a:solidFill>
                <a:srgbClr val="422100"/>
              </a:solidFill>
            </a:endParaRPr>
          </a:p>
          <a:p>
            <a:r>
              <a:rPr lang="fr-FR" i="1" dirty="0">
                <a:solidFill>
                  <a:srgbClr val="422100"/>
                </a:solidFill>
              </a:rPr>
              <a:t>        </a:t>
            </a:r>
            <a:r>
              <a:rPr lang="fr-FR" b="1" i="1" dirty="0">
                <a:solidFill>
                  <a:srgbClr val="422100"/>
                </a:solidFill>
              </a:rPr>
              <a:t>Description des étapes de la rénovation :</a:t>
            </a:r>
          </a:p>
          <a:p>
            <a:pPr marL="715963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…………………………………………………………………………………………………………………………………..</a:t>
            </a:r>
          </a:p>
          <a:p>
            <a:pPr marL="715963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…………………………………………………………………………………………………………………………………..</a:t>
            </a:r>
          </a:p>
          <a:p>
            <a:endParaRPr lang="fr-FR" i="1" dirty="0">
              <a:solidFill>
                <a:srgbClr val="422100"/>
              </a:solidFill>
            </a:endParaRPr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</p:txBody>
      </p:sp>
      <p:pic>
        <p:nvPicPr>
          <p:cNvPr id="6" name="Image 5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F6FB809A-C8C2-4A37-962B-8DB2DA62F6D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7151" y="2789829"/>
            <a:ext cx="333647" cy="444863"/>
          </a:xfrm>
          <a:prstGeom prst="rect">
            <a:avLst/>
          </a:prstGeom>
        </p:spPr>
      </p:pic>
      <p:pic>
        <p:nvPicPr>
          <p:cNvPr id="7" name="Image 6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F8C95F7F-0B1F-4A66-A05E-6FF5991CF1A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6812" y="1695858"/>
            <a:ext cx="333647" cy="444863"/>
          </a:xfrm>
          <a:prstGeom prst="rect">
            <a:avLst/>
          </a:prstGeom>
        </p:spPr>
      </p:pic>
      <p:pic>
        <p:nvPicPr>
          <p:cNvPr id="8" name="Image 7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AE20389B-5F22-459E-AE13-3EC0427C31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7151" y="2242594"/>
            <a:ext cx="333647" cy="44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73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038CE21-BFFB-4ACB-8145-7BD59F1E394F}"/>
              </a:ext>
            </a:extLst>
          </p:cNvPr>
          <p:cNvSpPr/>
          <p:nvPr/>
        </p:nvSpPr>
        <p:spPr>
          <a:xfrm>
            <a:off x="-1" y="3141617"/>
            <a:ext cx="1958009" cy="5747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Calendrier &amp; Planification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B68B75D-C8DA-47B3-BEB1-FBA05E08CA9C}"/>
              </a:ext>
            </a:extLst>
          </p:cNvPr>
          <p:cNvSpPr txBox="1"/>
          <p:nvPr/>
        </p:nvSpPr>
        <p:spPr>
          <a:xfrm>
            <a:off x="2674195" y="1695858"/>
            <a:ext cx="936209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83100" algn="l"/>
                <a:tab pos="8428038" algn="l"/>
              </a:tabLst>
            </a:pPr>
            <a:r>
              <a:rPr lang="fr-FR" i="1" dirty="0"/>
              <a:t>       </a:t>
            </a:r>
            <a:r>
              <a:rPr lang="fr-FR" b="1" i="1" dirty="0">
                <a:solidFill>
                  <a:srgbClr val="422100"/>
                </a:solidFill>
              </a:rPr>
              <a:t>Description </a:t>
            </a:r>
            <a:r>
              <a:rPr lang="fr-FR" sz="1600" i="1" dirty="0">
                <a:solidFill>
                  <a:srgbClr val="422100"/>
                </a:solidFill>
              </a:rPr>
              <a:t>(précisez ici le type de travaux) :</a:t>
            </a:r>
          </a:p>
          <a:p>
            <a:pPr>
              <a:tabLst>
                <a:tab pos="4483100" algn="l"/>
                <a:tab pos="8428038" algn="l"/>
              </a:tabLst>
            </a:pPr>
            <a:r>
              <a:rPr lang="fr-FR" sz="1600" i="1" dirty="0">
                <a:solidFill>
                  <a:srgbClr val="422100"/>
                </a:solidFill>
              </a:rPr>
              <a:t>          …………………………………………………………………………………………………………………………………………………………..</a:t>
            </a:r>
          </a:p>
          <a:p>
            <a:pPr>
              <a:tabLst>
                <a:tab pos="4483100" algn="l"/>
                <a:tab pos="8428038" algn="l"/>
              </a:tabLst>
            </a:pPr>
            <a:endParaRPr lang="fr-FR" i="1" dirty="0">
              <a:solidFill>
                <a:srgbClr val="422100"/>
              </a:solidFill>
            </a:endParaRPr>
          </a:p>
          <a:p>
            <a:r>
              <a:rPr lang="fr-FR" b="1" i="1" dirty="0">
                <a:solidFill>
                  <a:srgbClr val="422100"/>
                </a:solidFill>
              </a:rPr>
              <a:t>      « Partie pris » créatif </a:t>
            </a:r>
            <a:r>
              <a:rPr lang="fr-FR" sz="1600" i="1" dirty="0">
                <a:solidFill>
                  <a:srgbClr val="422100"/>
                </a:solidFill>
              </a:rPr>
              <a:t>(Décrivez l’histoire que vous avez souhaitez raconter dans votre restauration):</a:t>
            </a:r>
          </a:p>
          <a:p>
            <a:r>
              <a:rPr lang="fr-FR" sz="1400" i="1" dirty="0">
                <a:solidFill>
                  <a:srgbClr val="422100"/>
                </a:solidFill>
              </a:rPr>
              <a:t>            ………………………………………………………………………………………………………………………………………………………………………………</a:t>
            </a:r>
            <a:endParaRPr lang="fr-FR" i="1" dirty="0">
              <a:solidFill>
                <a:srgbClr val="422100"/>
              </a:solidFill>
            </a:endParaRPr>
          </a:p>
          <a:p>
            <a:r>
              <a:rPr lang="fr-FR" i="1" dirty="0">
                <a:solidFill>
                  <a:srgbClr val="422100"/>
                </a:solidFill>
              </a:rPr>
              <a:t>        </a:t>
            </a:r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  <a:p>
            <a:endParaRPr lang="fr-FR" i="1" dirty="0"/>
          </a:p>
        </p:txBody>
      </p:sp>
      <p:pic>
        <p:nvPicPr>
          <p:cNvPr id="6" name="Image 5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F6FB809A-C8C2-4A37-962B-8DB2DA62F6D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7151" y="2789829"/>
            <a:ext cx="333647" cy="444863"/>
          </a:xfrm>
          <a:prstGeom prst="rect">
            <a:avLst/>
          </a:prstGeom>
        </p:spPr>
      </p:pic>
      <p:pic>
        <p:nvPicPr>
          <p:cNvPr id="7" name="Image 6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F8C95F7F-0B1F-4A66-A05E-6FF5991CF1A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6812" y="1695858"/>
            <a:ext cx="333647" cy="444863"/>
          </a:xfrm>
          <a:prstGeom prst="rect">
            <a:avLst/>
          </a:prstGeom>
        </p:spPr>
      </p:pic>
      <p:pic>
        <p:nvPicPr>
          <p:cNvPr id="8" name="Image 7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AE20389B-5F22-459E-AE13-3EC0427C31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7151" y="2242594"/>
            <a:ext cx="333647" cy="44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94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3BD6BD-B6F2-402E-9347-87468EB39045}"/>
              </a:ext>
            </a:extLst>
          </p:cNvPr>
          <p:cNvSpPr/>
          <p:nvPr/>
        </p:nvSpPr>
        <p:spPr>
          <a:xfrm>
            <a:off x="0" y="3878438"/>
            <a:ext cx="1888435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Prestataires &amp; Matériaux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5D72D7E-79CA-4D27-A28C-641680E61101}"/>
              </a:ext>
            </a:extLst>
          </p:cNvPr>
          <p:cNvSpPr txBox="1"/>
          <p:nvPr/>
        </p:nvSpPr>
        <p:spPr>
          <a:xfrm>
            <a:off x="2142309" y="1628504"/>
            <a:ext cx="9971314" cy="646330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u="sng" dirty="0">
              <a:solidFill>
                <a:srgbClr val="1A0D00"/>
              </a:solidFill>
            </a:endParaRPr>
          </a:p>
          <a:p>
            <a:r>
              <a:rPr lang="fr-FR" i="1" dirty="0">
                <a:solidFill>
                  <a:srgbClr val="1A0D00"/>
                </a:solidFill>
              </a:rPr>
              <a:t>         </a:t>
            </a:r>
            <a:r>
              <a:rPr lang="fr-FR" b="1" i="1" dirty="0">
                <a:solidFill>
                  <a:srgbClr val="422100"/>
                </a:solidFill>
              </a:rPr>
              <a:t>Responsable du projet </a:t>
            </a:r>
            <a:r>
              <a:rPr lang="fr-FR" i="1" dirty="0">
                <a:solidFill>
                  <a:srgbClr val="422100"/>
                </a:solidFill>
              </a:rPr>
              <a:t>:……………………………………………………………………………………………………</a:t>
            </a:r>
          </a:p>
          <a:p>
            <a:endParaRPr lang="fr-FR" i="1" dirty="0">
              <a:solidFill>
                <a:srgbClr val="422100"/>
              </a:solidFill>
            </a:endParaRPr>
          </a:p>
          <a:p>
            <a:r>
              <a:rPr lang="fr-FR" i="1" dirty="0">
                <a:solidFill>
                  <a:srgbClr val="422100"/>
                </a:solidFill>
              </a:rPr>
              <a:t>         </a:t>
            </a:r>
            <a:r>
              <a:rPr lang="fr-FR" b="1" i="1" dirty="0">
                <a:solidFill>
                  <a:srgbClr val="422100"/>
                </a:solidFill>
              </a:rPr>
              <a:t>Prestataires sollicités </a:t>
            </a:r>
            <a:r>
              <a:rPr lang="fr-FR" i="1" dirty="0">
                <a:solidFill>
                  <a:srgbClr val="422100"/>
                </a:solidFill>
              </a:rPr>
              <a:t>:</a:t>
            </a:r>
          </a:p>
          <a:p>
            <a:pPr marL="1001713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………………………………………………………………………………………………………………………………..</a:t>
            </a:r>
          </a:p>
          <a:p>
            <a:pPr marL="1001713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..………………………………………………………………………………………………………………………........</a:t>
            </a:r>
          </a:p>
          <a:p>
            <a:endParaRPr lang="fr-FR" i="1" dirty="0">
              <a:solidFill>
                <a:srgbClr val="422100"/>
              </a:solidFill>
            </a:endParaRPr>
          </a:p>
          <a:p>
            <a:r>
              <a:rPr lang="fr-FR" i="1" dirty="0">
                <a:solidFill>
                  <a:srgbClr val="422100"/>
                </a:solidFill>
              </a:rPr>
              <a:t>         </a:t>
            </a:r>
            <a:r>
              <a:rPr lang="fr-FR" b="1" i="1" dirty="0">
                <a:solidFill>
                  <a:srgbClr val="422100"/>
                </a:solidFill>
              </a:rPr>
              <a:t>Matériaux principalement utilisés :</a:t>
            </a:r>
          </a:p>
          <a:p>
            <a:pPr marL="715963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      ……………………………………………………………………………………………………………………………….</a:t>
            </a:r>
          </a:p>
          <a:p>
            <a:pPr marL="715963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      ..…………………………………………………………………………………………………………………………..…</a:t>
            </a: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dirty="0">
              <a:solidFill>
                <a:srgbClr val="1A0D00"/>
              </a:solidFill>
            </a:endParaRPr>
          </a:p>
          <a:p>
            <a:endParaRPr lang="fr-FR" dirty="0"/>
          </a:p>
          <a:p>
            <a:endParaRPr lang="fr-FR" dirty="0">
              <a:solidFill>
                <a:srgbClr val="1A0D00"/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C5A3EF66-3F3C-41C2-9174-E87126CC009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1646" y="1809070"/>
            <a:ext cx="333647" cy="444863"/>
          </a:xfrm>
          <a:prstGeom prst="rect">
            <a:avLst/>
          </a:prstGeom>
        </p:spPr>
      </p:pic>
      <p:pic>
        <p:nvPicPr>
          <p:cNvPr id="6" name="Image 5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0E6C8459-637D-4881-B57D-17052DB76B0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5659" y="2353356"/>
            <a:ext cx="333647" cy="444863"/>
          </a:xfrm>
          <a:prstGeom prst="rect">
            <a:avLst/>
          </a:prstGeom>
        </p:spPr>
      </p:pic>
      <p:pic>
        <p:nvPicPr>
          <p:cNvPr id="7" name="Image 6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FD9D21BA-81A6-4637-8B03-16BD30D67AA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5658" y="2977198"/>
            <a:ext cx="333647" cy="44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45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488A98-9461-4D6E-9000-C9C6A220428E}"/>
              </a:ext>
            </a:extLst>
          </p:cNvPr>
          <p:cNvSpPr/>
          <p:nvPr/>
        </p:nvSpPr>
        <p:spPr>
          <a:xfrm>
            <a:off x="0" y="4485596"/>
            <a:ext cx="2057400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Environnement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C6CC5D-2AD7-42AE-8623-AB1BC8FB1103}"/>
              </a:ext>
            </a:extLst>
          </p:cNvPr>
          <p:cNvSpPr/>
          <p:nvPr/>
        </p:nvSpPr>
        <p:spPr>
          <a:xfrm>
            <a:off x="2682240" y="1481257"/>
            <a:ext cx="92338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u="sng" dirty="0">
              <a:solidFill>
                <a:srgbClr val="1A0D00"/>
              </a:solidFill>
            </a:endParaRPr>
          </a:p>
          <a:p>
            <a:r>
              <a:rPr lang="fr-FR" i="1" dirty="0">
                <a:solidFill>
                  <a:srgbClr val="1A0D00"/>
                </a:solidFill>
              </a:rPr>
              <a:t>        </a:t>
            </a:r>
            <a:r>
              <a:rPr lang="fr-FR" b="1" i="1" dirty="0">
                <a:solidFill>
                  <a:srgbClr val="422100"/>
                </a:solidFill>
              </a:rPr>
              <a:t>Mesures prises en faveur de l’économie d’énergie et de l’écologie pour cette réalisation </a:t>
            </a:r>
            <a:r>
              <a:rPr lang="fr-FR" i="1" dirty="0">
                <a:solidFill>
                  <a:srgbClr val="422100"/>
                </a:solidFill>
              </a:rPr>
              <a:t>:</a:t>
            </a:r>
          </a:p>
          <a:p>
            <a:pPr marL="715963" indent="-268288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………………………………………………………………………………………………………………………………………….</a:t>
            </a:r>
          </a:p>
          <a:p>
            <a:pPr marL="715963" indent="-268288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………………………………………………………………………………………………………………………………………….</a:t>
            </a:r>
          </a:p>
          <a:p>
            <a:endParaRPr lang="fr-FR" i="1" dirty="0">
              <a:solidFill>
                <a:srgbClr val="4221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dirty="0">
              <a:solidFill>
                <a:srgbClr val="1A0D00"/>
              </a:solidFill>
            </a:endParaRPr>
          </a:p>
        </p:txBody>
      </p:sp>
      <p:pic>
        <p:nvPicPr>
          <p:cNvPr id="4" name="Image 3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F7F2AF51-DC12-4B49-BB5E-B593D3A02C9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2240" y="1682725"/>
            <a:ext cx="333647" cy="44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14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2FDBB1-4E61-41DF-8EB2-5A26966D9786}"/>
              </a:ext>
            </a:extLst>
          </p:cNvPr>
          <p:cNvSpPr/>
          <p:nvPr/>
        </p:nvSpPr>
        <p:spPr>
          <a:xfrm>
            <a:off x="0" y="4950360"/>
            <a:ext cx="2037806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Complexité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5AEE1C-E711-4A37-91EC-DA99FFABE678}"/>
              </a:ext>
            </a:extLst>
          </p:cNvPr>
          <p:cNvSpPr/>
          <p:nvPr/>
        </p:nvSpPr>
        <p:spPr>
          <a:xfrm>
            <a:off x="2037806" y="1607194"/>
            <a:ext cx="1002356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>
                <a:solidFill>
                  <a:srgbClr val="422100"/>
                </a:solidFill>
              </a:rPr>
              <a:t>           </a:t>
            </a:r>
            <a:r>
              <a:rPr lang="fr-FR" b="1" i="1" dirty="0">
                <a:solidFill>
                  <a:srgbClr val="422100"/>
                </a:solidFill>
              </a:rPr>
              <a:t>Obstacle, complications, et imprévus rencontrés lors de la rénovation :</a:t>
            </a:r>
          </a:p>
          <a:p>
            <a:pPr marL="715963" indent="-90488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    ………………………………………………………………………………………………………………………………………………</a:t>
            </a:r>
          </a:p>
          <a:p>
            <a:pPr marL="715963" indent="-90488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422100"/>
                </a:solidFill>
              </a:rPr>
              <a:t>    ……………………………………………………………………………………………………………………………………………...</a:t>
            </a:r>
          </a:p>
          <a:p>
            <a:endParaRPr lang="fr-FR" i="1" dirty="0">
              <a:solidFill>
                <a:srgbClr val="4221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i="1" dirty="0">
              <a:solidFill>
                <a:srgbClr val="1A0D00"/>
              </a:solidFill>
            </a:endParaRPr>
          </a:p>
          <a:p>
            <a:endParaRPr lang="fr-FR" dirty="0"/>
          </a:p>
        </p:txBody>
      </p:sp>
      <p:pic>
        <p:nvPicPr>
          <p:cNvPr id="4" name="Image 3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6183084A-B499-4EF2-A0F1-7CB2F5E1CCF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9884" y="1607194"/>
            <a:ext cx="333647" cy="44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264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A630A1-B6F5-424B-8E03-37D09B75BF03}"/>
              </a:ext>
            </a:extLst>
          </p:cNvPr>
          <p:cNvSpPr/>
          <p:nvPr/>
        </p:nvSpPr>
        <p:spPr>
          <a:xfrm>
            <a:off x="0" y="5460273"/>
            <a:ext cx="2057400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+mj-lt"/>
              </a:rPr>
              <a:t>Financier</a:t>
            </a:r>
          </a:p>
        </p:txBody>
      </p:sp>
      <p:pic>
        <p:nvPicPr>
          <p:cNvPr id="3" name="Image 2" descr="Une image contenant plante, fleur&#10;&#10;Description générée avec un niveau de confiance très élevé">
            <a:extLst>
              <a:ext uri="{FF2B5EF4-FFF2-40B4-BE49-F238E27FC236}">
                <a16:creationId xmlns:a16="http://schemas.microsoft.com/office/drawing/2014/main" id="{74E2D216-512A-44DE-81AA-70AF7534BB7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7827" y="1647735"/>
            <a:ext cx="333647" cy="44486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EEEC8AC-3AC9-41BE-8B11-148FE97FC6A0}"/>
              </a:ext>
            </a:extLst>
          </p:cNvPr>
          <p:cNvSpPr/>
          <p:nvPr/>
        </p:nvSpPr>
        <p:spPr>
          <a:xfrm>
            <a:off x="2670272" y="1685501"/>
            <a:ext cx="8958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       </a:t>
            </a:r>
            <a:r>
              <a:rPr lang="fr-FR" b="1" i="1" dirty="0">
                <a:solidFill>
                  <a:srgbClr val="422100"/>
                </a:solidFill>
              </a:rPr>
              <a:t>Budget de la rénovation </a:t>
            </a:r>
            <a:r>
              <a:rPr lang="fr-FR" i="1" dirty="0">
                <a:solidFill>
                  <a:srgbClr val="422100"/>
                </a:solidFill>
              </a:rPr>
              <a:t>:………………………………………………………………….. </a:t>
            </a:r>
          </a:p>
        </p:txBody>
      </p:sp>
    </p:spTree>
    <p:extLst>
      <p:ext uri="{BB962C8B-B14F-4D97-AF65-F5344CB8AC3E}">
        <p14:creationId xmlns:p14="http://schemas.microsoft.com/office/powerpoint/2010/main" val="23304763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3280</TotalTime>
  <Words>530</Words>
  <Application>Microsoft Macintosh PowerPoint</Application>
  <PresentationFormat>Grand écran</PresentationFormat>
  <Paragraphs>244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Thème Office</vt:lpstr>
      <vt:lpstr>1_Conception personnalisée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Anne-Claire Fabrizi</dc:creator>
  <cp:lastModifiedBy>Utilisateur Microsoft Office</cp:lastModifiedBy>
  <cp:revision>134</cp:revision>
  <dcterms:created xsi:type="dcterms:W3CDTF">2018-02-02T15:33:14Z</dcterms:created>
  <dcterms:modified xsi:type="dcterms:W3CDTF">2018-05-29T06:32:57Z</dcterms:modified>
</cp:coreProperties>
</file>